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4" r:id="rId4"/>
    <p:sldId id="259" r:id="rId5"/>
    <p:sldId id="278" r:id="rId6"/>
    <p:sldId id="294" r:id="rId7"/>
    <p:sldId id="297" r:id="rId8"/>
    <p:sldId id="298" r:id="rId9"/>
    <p:sldId id="269" r:id="rId10"/>
    <p:sldId id="27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3EEC"/>
    <a:srgbClr val="39619A"/>
    <a:srgbClr val="E6E6E6"/>
    <a:srgbClr val="1F5BB4"/>
    <a:srgbClr val="1D8297"/>
    <a:srgbClr val="285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0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CCA23-44D1-44ED-97C8-EE438642BCD8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9BA6A-BE11-49CD-A9E8-174D683B8C1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tags" Target="../tags/tag21.xml"/><Relationship Id="rId18" Type="http://schemas.openxmlformats.org/officeDocument/2006/relationships/image" Target="../media/image11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6" Type="http://schemas.openxmlformats.org/officeDocument/2006/relationships/tags" Target="../tags/tag24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10" Type="http://schemas.openxmlformats.org/officeDocument/2006/relationships/tags" Target="../tags/tag18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covid19india.org/" TargetMode="External"/><Relationship Id="rId5" Type="http://schemas.openxmlformats.org/officeDocument/2006/relationships/hyperlink" Target="https://github.com/covid19india/api" TargetMode="External"/><Relationship Id="rId4" Type="http://schemas.openxmlformats.org/officeDocument/2006/relationships/hyperlink" Target="COVID19India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07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/>
          <p:cNvSpPr/>
          <p:nvPr/>
        </p:nvSpPr>
        <p:spPr>
          <a:xfrm flipH="1">
            <a:off x="0" y="38259"/>
            <a:ext cx="12192000" cy="6858000"/>
          </a:xfrm>
          <a:prstGeom prst="rect">
            <a:avLst/>
          </a:prstGeom>
          <a:solidFill>
            <a:srgbClr val="39619A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5"/>
          <p:cNvSpPr txBox="1"/>
          <p:nvPr/>
        </p:nvSpPr>
        <p:spPr>
          <a:xfrm>
            <a:off x="881698" y="2760504"/>
            <a:ext cx="10550525" cy="706755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/>
            </a:outerShdw>
          </a:effectLst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4000" b="1" spc="60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COVID-19 Real-Time Android App</a:t>
            </a:r>
          </a:p>
        </p:txBody>
      </p:sp>
      <p:sp>
        <p:nvSpPr>
          <p:cNvPr id="12" name="文本框 9"/>
          <p:cNvSpPr txBox="1"/>
          <p:nvPr/>
        </p:nvSpPr>
        <p:spPr>
          <a:xfrm>
            <a:off x="5106035" y="4260850"/>
            <a:ext cx="2102485" cy="421005"/>
          </a:xfrm>
          <a:prstGeom prst="rect">
            <a:avLst/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50" tIns="45725" rIns="90000" bIns="45725" rtlCol="0" anchor="ctr" anchorCtr="1">
            <a:noAutofit/>
          </a:bodyPr>
          <a:lstStyle/>
          <a:p>
            <a:pPr algn="ctr">
              <a:defRPr/>
            </a:pPr>
            <a:r>
              <a:rPr lang="en-US" sz="1200" kern="0" spc="30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PRESENTED BY GROUP-15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40144" y="5122068"/>
            <a:ext cx="6511718" cy="707886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/>
            </a:outerShdw>
          </a:effectLst>
        </p:spPr>
        <p:txBody>
          <a:bodyPr vert="horz" wrap="none" rtlCol="0">
            <a:spAutoFit/>
          </a:bodyPr>
          <a:lstStyle/>
          <a:p>
            <a:pPr algn="ctr"/>
            <a:r>
              <a:rPr lang="en-US" altLang="zh-CN" sz="4000" b="1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Guid</a:t>
            </a:r>
            <a:r>
              <a:rPr lang="en-US" altLang="zh-CN" sz="4000" b="1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e : Ms. </a:t>
            </a:r>
            <a:r>
              <a:rPr lang="en-US" altLang="zh-CN" sz="4000" b="1" err="1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Smita</a:t>
            </a:r>
            <a:r>
              <a:rPr lang="en-US" altLang="zh-CN" sz="4000" b="1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 </a:t>
            </a:r>
            <a:r>
              <a:rPr lang="en-US" altLang="zh-CN" sz="4000" b="1" err="1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Dandge</a:t>
            </a:r>
            <a:endParaRPr lang="zh-CN" altLang="en-US" sz="4000" b="1">
              <a:ln w="28575">
                <a:noFill/>
              </a:ln>
              <a:solidFill>
                <a:schemeClr val="bg1"/>
              </a:solidFill>
              <a:latin typeface="Arial" panose="020B0604020202020204" pitchFamily="34" charset="0"/>
              <a:ea typeface="字魂35号-经典雅黑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2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20"/>
                            </p:stCondLst>
                            <p:childTnLst>
                              <p:par>
                                <p:cTn id="1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ldLvl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07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rgbClr val="39619A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4"/>
          <p:cNvSpPr txBox="1"/>
          <p:nvPr/>
        </p:nvSpPr>
        <p:spPr>
          <a:xfrm>
            <a:off x="2868190" y="2589717"/>
            <a:ext cx="7112332" cy="1323439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8000" spc="1800" smtClean="0">
                <a:ln w="28575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字魂35号-经典雅黑" pitchFamily="2" charset="-122"/>
                <a:cs typeface="Arial" panose="020B0604020202020204" pitchFamily="34" charset="0"/>
              </a:rPr>
              <a:t>Thank You</a:t>
            </a:r>
            <a:endParaRPr lang="en-US" altLang="zh-CN" sz="8000" spc="1800">
              <a:ln w="28575">
                <a:noFill/>
              </a:ln>
              <a:solidFill>
                <a:schemeClr val="bg1"/>
              </a:solidFill>
              <a:latin typeface="Arial" panose="020B0604020202020204" pitchFamily="34" charset="0"/>
              <a:ea typeface="字魂35号-经典雅黑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408" y="761287"/>
            <a:ext cx="5830943" cy="4904204"/>
          </a:xfrm>
          <a:prstGeom prst="rect">
            <a:avLst/>
          </a:prstGeom>
        </p:spPr>
      </p:pic>
      <p:sp>
        <p:nvSpPr>
          <p:cNvPr id="14" name="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371408" y="1750122"/>
            <a:ext cx="3216592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algn="l" defTabSz="914400" eaLnBrk="1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kumimoji="0" lang="en-US" altLang="zh-CN" sz="2400" b="1" i="0" u="none" strike="noStrike" cap="none" spc="300" normalizeH="0" baseline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ADITYA MISHRA</a:t>
            </a:r>
          </a:p>
        </p:txBody>
      </p:sp>
      <p:sp>
        <p:nvSpPr>
          <p:cNvPr id="15" name="2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71409" y="2829531"/>
            <a:ext cx="3216592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cap="none" spc="300" normalizeH="0" baseline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MEET MEWADA</a:t>
            </a:r>
            <a:endParaRPr kumimoji="0" lang="zh-CN" altLang="en-US" sz="3600" b="0" i="0" u="none" strike="noStrike" kern="0" cap="none" spc="1200" normalizeH="0" baseline="0" noProof="0">
              <a:ln>
                <a:noFill/>
              </a:ln>
              <a:solidFill>
                <a:srgbClr val="39619A"/>
              </a:solidFill>
              <a:effectLst/>
              <a:uLnTx/>
              <a:uFillTx/>
              <a:latin typeface="字魂35号-经典雅黑" pitchFamily="2" charset="-122"/>
              <a:ea typeface="字魂35号-经典雅黑" pitchFamily="2" charset="-122"/>
            </a:endParaRPr>
          </a:p>
        </p:txBody>
      </p:sp>
      <p:sp>
        <p:nvSpPr>
          <p:cNvPr id="16" name="32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371408" y="3911896"/>
            <a:ext cx="2369925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cap="none" spc="300" normalizeH="0" baseline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OM DUBEY</a:t>
            </a:r>
            <a:endParaRPr kumimoji="0" lang="zh-CN" altLang="en-US" sz="3600" b="0" i="0" u="none" strike="noStrike" kern="0" cap="none" spc="1200" normalizeH="0" baseline="0" noProof="0">
              <a:ln>
                <a:noFill/>
              </a:ln>
              <a:solidFill>
                <a:srgbClr val="39619A"/>
              </a:solidFill>
              <a:effectLst/>
              <a:uLnTx/>
              <a:uFillTx/>
              <a:latin typeface="字魂35号-经典雅黑" pitchFamily="2" charset="-122"/>
              <a:ea typeface="字魂35号-经典雅黑" pitchFamily="2" charset="-122"/>
            </a:endParaRPr>
          </a:p>
        </p:txBody>
      </p:sp>
      <p:sp>
        <p:nvSpPr>
          <p:cNvPr id="17" name="4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371409" y="4867381"/>
            <a:ext cx="5090548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SARVESH KARANGUTKAR</a:t>
            </a:r>
          </a:p>
        </p:txBody>
      </p:sp>
      <p:sp>
        <p:nvSpPr>
          <p:cNvPr id="18" name="1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407184" y="1773980"/>
            <a:ext cx="720021" cy="72000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1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19" name="2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407184" y="2853389"/>
            <a:ext cx="720021" cy="72000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>
                <a:solidFill>
                  <a:schemeClr val="bg1"/>
                </a:solidFill>
                <a:latin typeface="字魂59号-创粗黑"/>
                <a:ea typeface="字魂59号-创粗黑"/>
                <a:cs typeface="Arial Unicode MS" panose="020B0604020202020204" pitchFamily="34" charset="-122"/>
              </a:rPr>
              <a:t>2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0" name="3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407184" y="3932798"/>
            <a:ext cx="720021" cy="72000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3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1" name="4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407184" y="5012206"/>
            <a:ext cx="720021" cy="72000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4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0" y="357462"/>
            <a:ext cx="4030134" cy="648000"/>
          </a:xfrm>
          <a:prstGeom prst="rect">
            <a:avLst/>
          </a:prstGeom>
          <a:solidFill>
            <a:srgbClr val="39619A"/>
          </a:solidFill>
        </p:spPr>
        <p:txBody>
          <a:bodyPr wrap="none" rtlCol="0">
            <a:noAutofit/>
          </a:bodyPr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Arial Black" panose="020B0A04020102020204" pitchFamily="34" charset="0"/>
                <a:ea typeface="+mj-ea"/>
              </a:rPr>
              <a:t>Team Members</a:t>
            </a:r>
            <a:endParaRPr lang="en-US" altLang="zh-CN" sz="3600">
              <a:solidFill>
                <a:schemeClr val="bg1"/>
              </a:solidFill>
              <a:latin typeface="Arial Black" panose="020B0A04020102020204" pitchFamily="34" charset="0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073"/>
          </a:xfrm>
          <a:prstGeom prst="rect">
            <a:avLst/>
          </a:prstGeom>
        </p:spPr>
      </p:pic>
      <p:sp>
        <p:nvSpPr>
          <p:cNvPr id="6" name="文本框 32"/>
          <p:cNvSpPr txBox="1"/>
          <p:nvPr/>
        </p:nvSpPr>
        <p:spPr>
          <a:xfrm>
            <a:off x="2432481" y="2486141"/>
            <a:ext cx="4917545" cy="950395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98000"/>
              </a:prstClr>
            </a:outerShdw>
          </a:effectLst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marL="0" marR="0" lvl="0" algn="l" defTabSz="914400" eaLnBrk="1" fontAlgn="base" latinLnBrk="0" hangingPunct="1">
              <a:lnSpc>
                <a:spcPct val="140000"/>
              </a:lnSpc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cap="none" normalizeH="0" baseline="0">
                <a:latin typeface="Microsoft YaHei" panose="020B0503020204020204" charset="-122"/>
                <a:ea typeface="Microsoft YaHei" panose="020B0503020204020204" charset="-122"/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7296517" y="2027497"/>
            <a:ext cx="4267200" cy="3303028"/>
            <a:chOff x="1232158" y="2642045"/>
            <a:chExt cx="4267200" cy="3303028"/>
          </a:xfrm>
        </p:grpSpPr>
        <p:sp>
          <p:nvSpPr>
            <p:cNvPr id="12" name="TextBox 30"/>
            <p:cNvSpPr txBox="1"/>
            <p:nvPr/>
          </p:nvSpPr>
          <p:spPr>
            <a:xfrm>
              <a:off x="1232158" y="2642045"/>
              <a:ext cx="426720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0" cap="none" spc="0" normalizeH="0" baseline="0" noProof="0">
                  <a:ln>
                    <a:noFill/>
                  </a:ln>
                  <a:solidFill>
                    <a:srgbClr val="39619A"/>
                  </a:solidFill>
                  <a:effectLst/>
                  <a:uLnTx/>
                  <a:uFillTx/>
                  <a:latin typeface="字魂59号-创粗黑"/>
                  <a:ea typeface="字魂59号-创粗黑"/>
                </a:rPr>
                <a:t>COVID-19 Tracker</a:t>
              </a:r>
            </a:p>
          </p:txBody>
        </p:sp>
        <p:sp>
          <p:nvSpPr>
            <p:cNvPr id="11" name="TextBox 33"/>
            <p:cNvSpPr txBox="1"/>
            <p:nvPr/>
          </p:nvSpPr>
          <p:spPr>
            <a:xfrm>
              <a:off x="1232243" y="3353594"/>
              <a:ext cx="4133398" cy="2591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5000"/>
                </a:lnSpc>
              </a:pPr>
              <a:r>
                <a:rPr sz="140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COVID-19 Tracker visualizes Global </a:t>
              </a:r>
              <a:r>
                <a:rPr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COVID</a:t>
              </a:r>
              <a:r>
                <a:rPr lang="en-US"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 </a:t>
              </a:r>
              <a:r>
                <a:rPr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19 data.</a:t>
              </a:r>
              <a:r>
                <a:rPr lang="en-US"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 </a:t>
              </a:r>
              <a:r>
                <a:rPr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It </a:t>
              </a:r>
              <a:r>
                <a:rPr sz="140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provides real-time tally of COVID-19 patients in India (Global data added in v1.1). It covers global level, nation level and state level (only for India) cases</a:t>
              </a:r>
              <a:r>
                <a:rPr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.</a:t>
              </a:r>
              <a:r>
                <a:rPr lang="en-US"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 </a:t>
              </a:r>
              <a:r>
                <a:rPr sz="1400" smtClean="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A </a:t>
              </a:r>
              <a:r>
                <a:rPr sz="1400">
                  <a:latin typeface="Arial" panose="020B0604020202020204" pitchFamily="34" charset="0"/>
                  <a:ea typeface="Microsoft YaHei" panose="020B0503020204020204" charset="-122"/>
                  <a:cs typeface="Arial" panose="020B0604020202020204" pitchFamily="34" charset="0"/>
                  <a:sym typeface="+mn-ea"/>
                </a:rPr>
                <a:t>Mobile application to track the COVID-19 cases made using Kotlin. Complete applicaion with neat UI and full API Integration Thanks to COVID19India.org for open-source API.</a:t>
              </a:r>
            </a:p>
          </p:txBody>
        </p:sp>
      </p:grpSp>
      <p:sp>
        <p:nvSpPr>
          <p:cNvPr id="14" name="文本框 2"/>
          <p:cNvSpPr txBox="1"/>
          <p:nvPr/>
        </p:nvSpPr>
        <p:spPr>
          <a:xfrm>
            <a:off x="4608000" y="648000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pc="1200">
                <a:solidFill>
                  <a:prstClr val="white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2408767" y="358776"/>
            <a:ext cx="7374467" cy="778510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0" cap="none" spc="30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/>
              <a:ea typeface="字魂59号-创粗黑"/>
            </a:endParaRPr>
          </a:p>
        </p:txBody>
      </p:sp>
      <p:sp>
        <p:nvSpPr>
          <p:cNvPr id="23" name="文本框 2"/>
          <p:cNvSpPr txBox="1"/>
          <p:nvPr/>
        </p:nvSpPr>
        <p:spPr>
          <a:xfrm>
            <a:off x="1667933" y="457499"/>
            <a:ext cx="8221134" cy="581064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buClrTx/>
              <a:buSzTx/>
              <a:buFontTx/>
              <a:defRPr/>
            </a:pPr>
            <a:r>
              <a:rPr lang="en-US" altLang="zh-CN" sz="3200" b="1" spc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	COVID-19 Real-Time Android App</a:t>
            </a:r>
          </a:p>
        </p:txBody>
      </p:sp>
      <p:pic>
        <p:nvPicPr>
          <p:cNvPr id="2" name="Picture 1" descr="ic_launcher_roun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140" y="1821815"/>
            <a:ext cx="3439160" cy="3439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/>
          <p:nvPr/>
        </p:nvSpPr>
        <p:spPr>
          <a:xfrm>
            <a:off x="4608000" y="648000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pc="1200">
                <a:solidFill>
                  <a:prstClr val="white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23" name="文本框 2"/>
          <p:cNvSpPr txBox="1"/>
          <p:nvPr/>
        </p:nvSpPr>
        <p:spPr>
          <a:xfrm>
            <a:off x="4569810" y="432652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dist"/>
            <a:r>
              <a:rPr lang="zh-CN" altLang="en-US" sz="2800" spc="1200">
                <a:solidFill>
                  <a:schemeClr val="bg1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8" name="62"/>
          <p:cNvSpPr txBox="1"/>
          <p:nvPr/>
        </p:nvSpPr>
        <p:spPr>
          <a:xfrm flipH="1">
            <a:off x="0" y="2225892"/>
            <a:ext cx="3641724" cy="1091777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The home screen Displays data in </a:t>
            </a: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r</a:t>
            </a:r>
            <a:r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al-time fetched from an open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source API of https://www.covid19india.org/ </a:t>
            </a:r>
          </a:p>
        </p:txBody>
      </p:sp>
      <p:sp>
        <p:nvSpPr>
          <p:cNvPr id="9" name="52"/>
          <p:cNvSpPr txBox="1"/>
          <p:nvPr/>
        </p:nvSpPr>
        <p:spPr>
          <a:xfrm flipH="1">
            <a:off x="338667" y="3398520"/>
            <a:ext cx="3303057" cy="1008898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In this screenshot we can visualize total </a:t>
            </a: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number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deaths, active, confirmed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and </a:t>
            </a: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recovered cases</a:t>
            </a:r>
            <a:r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42"/>
          <p:cNvSpPr txBox="1"/>
          <p:nvPr/>
        </p:nvSpPr>
        <p:spPr>
          <a:xfrm flipH="1">
            <a:off x="172084" y="4573905"/>
            <a:ext cx="3469640" cy="724952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We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can see the pie chart in the form of graphical representation </a:t>
            </a: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also</a:t>
            </a:r>
            <a:r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71844" y="3342394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cxnSp>
        <p:nvCxnSpPr>
          <p:cNvPr id="12" name="直接连接符 11"/>
          <p:cNvCxnSpPr/>
          <p:nvPr/>
        </p:nvCxnSpPr>
        <p:spPr>
          <a:xfrm>
            <a:off x="671844" y="4490661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pic>
        <p:nvPicPr>
          <p:cNvPr id="5" name="Picture 13" descr="Screenshot_1621495852"/>
          <p:cNvPicPr>
            <a:picLocks noChangeAspect="1"/>
          </p:cNvPicPr>
          <p:nvPr/>
        </p:nvPicPr>
        <p:blipFill>
          <a:blip r:embed="rId2"/>
          <a:srcRect b="5754"/>
          <a:stretch>
            <a:fillRect/>
          </a:stretch>
        </p:blipFill>
        <p:spPr>
          <a:xfrm>
            <a:off x="3735070" y="1377315"/>
            <a:ext cx="2467610" cy="4910455"/>
          </a:xfrm>
          <a:prstGeom prst="rect">
            <a:avLst/>
          </a:prstGeom>
        </p:spPr>
      </p:pic>
      <p:pic>
        <p:nvPicPr>
          <p:cNvPr id="817586306" name="Picture 15" descr="Screenshot_1621495875"/>
          <p:cNvPicPr>
            <a:picLocks noChangeAspect="1"/>
          </p:cNvPicPr>
          <p:nvPr/>
        </p:nvPicPr>
        <p:blipFill>
          <a:blip r:embed="rId3"/>
          <a:srcRect b="5790"/>
          <a:stretch>
            <a:fillRect/>
          </a:stretch>
        </p:blipFill>
        <p:spPr>
          <a:xfrm>
            <a:off x="6386195" y="1377315"/>
            <a:ext cx="2497455" cy="4967605"/>
          </a:xfrm>
          <a:prstGeom prst="rect">
            <a:avLst/>
          </a:prstGeom>
        </p:spPr>
      </p:pic>
      <p:sp>
        <p:nvSpPr>
          <p:cNvPr id="6" name="62"/>
          <p:cNvSpPr txBox="1"/>
          <p:nvPr/>
        </p:nvSpPr>
        <p:spPr>
          <a:xfrm flipH="1">
            <a:off x="8883650" y="2403157"/>
            <a:ext cx="3299460" cy="145796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Th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is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pie diagram 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displays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data from all over India with a percentage-pie diagram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Every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state is indicated with a different color for identification purpose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</p:txBody>
      </p:sp>
      <p:cxnSp>
        <p:nvCxnSpPr>
          <p:cNvPr id="7" name="直接连接符 10"/>
          <p:cNvCxnSpPr/>
          <p:nvPr/>
        </p:nvCxnSpPr>
        <p:spPr>
          <a:xfrm>
            <a:off x="8965565" y="3906356"/>
            <a:ext cx="2966720" cy="3175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sp>
        <p:nvSpPr>
          <p:cNvPr id="22" name="62"/>
          <p:cNvSpPr txBox="1"/>
          <p:nvPr/>
        </p:nvSpPr>
        <p:spPr>
          <a:xfrm flipH="1">
            <a:off x="8965565" y="4018280"/>
            <a:ext cx="3135630" cy="111125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The status bar below the Donut Diagram </a:t>
            </a: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d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isplays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daily data of selected 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state</a:t>
            </a: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(</a:t>
            </a: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</a:rPr>
              <a:t>w</a:t>
            </a:r>
            <a:r>
              <a:rPr kumimoji="0" sz="1400" b="0" i="0" u="none" strike="noStrike" kern="1200" cap="none" spc="0" normalizeH="0" baseline="0" noProof="0" err="1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hich</a:t>
            </a:r>
            <a:r>
              <a:rPr kumimoji="0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refreshes daily)</a:t>
            </a:r>
          </a:p>
        </p:txBody>
      </p:sp>
      <p:sp>
        <p:nvSpPr>
          <p:cNvPr id="16" name="文本框 9"/>
          <p:cNvSpPr txBox="1"/>
          <p:nvPr/>
        </p:nvSpPr>
        <p:spPr>
          <a:xfrm>
            <a:off x="4299335" y="157891"/>
            <a:ext cx="3593330" cy="419246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fontAlgn="base">
              <a:defRPr/>
            </a:pPr>
            <a:r>
              <a:rPr lang="en-US" altLang="zh-CN" sz="2400" b="1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Process and Function</a:t>
            </a:r>
          </a:p>
        </p:txBody>
      </p:sp>
      <p:sp>
        <p:nvSpPr>
          <p:cNvPr id="17" name="文本框 9"/>
          <p:cNvSpPr txBox="1"/>
          <p:nvPr/>
        </p:nvSpPr>
        <p:spPr>
          <a:xfrm>
            <a:off x="5201435" y="703308"/>
            <a:ext cx="1789131" cy="390408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algn="ctr" fontAlgn="base">
              <a:defRPr/>
            </a:pPr>
            <a:r>
              <a:rPr lang="en-US" altLang="zh-CN" sz="2000" b="1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Home Page</a:t>
            </a:r>
            <a:endParaRPr lang="en-US" altLang="zh-CN" sz="2000" b="1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/>
          <p:nvPr/>
        </p:nvSpPr>
        <p:spPr>
          <a:xfrm>
            <a:off x="4608000" y="648000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pc="1200">
                <a:solidFill>
                  <a:prstClr val="white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23" name="文本框 2"/>
          <p:cNvSpPr txBox="1"/>
          <p:nvPr/>
        </p:nvSpPr>
        <p:spPr>
          <a:xfrm>
            <a:off x="4569810" y="432652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dist"/>
            <a:r>
              <a:rPr lang="zh-CN" altLang="en-US" sz="2800" spc="1200">
                <a:solidFill>
                  <a:schemeClr val="bg1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8" name="62"/>
          <p:cNvSpPr txBox="1"/>
          <p:nvPr/>
        </p:nvSpPr>
        <p:spPr>
          <a:xfrm flipH="1">
            <a:off x="400034" y="2240158"/>
            <a:ext cx="3048000" cy="104267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The Covid-19 info page contains data from all over the world and states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kumimoji="0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within it.</a:t>
            </a:r>
          </a:p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</p:txBody>
      </p:sp>
      <p:sp>
        <p:nvSpPr>
          <p:cNvPr id="9" name="52"/>
          <p:cNvSpPr txBox="1"/>
          <p:nvPr/>
        </p:nvSpPr>
        <p:spPr>
          <a:xfrm flipH="1">
            <a:off x="151163" y="3398519"/>
            <a:ext cx="3376295" cy="86741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Data can be</a:t>
            </a:r>
            <a:r>
              <a:rPr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classif</a:t>
            </a:r>
            <a:r>
              <a:rPr lang="en-US"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ied</a:t>
            </a:r>
            <a:r>
              <a:rPr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into different states and cit</a:t>
            </a:r>
            <a:r>
              <a:rPr lang="en-US"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ies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</a:p>
        </p:txBody>
      </p:sp>
      <p:sp>
        <p:nvSpPr>
          <p:cNvPr id="10" name="42"/>
          <p:cNvSpPr txBox="1"/>
          <p:nvPr/>
        </p:nvSpPr>
        <p:spPr>
          <a:xfrm flipH="1">
            <a:off x="0" y="4322053"/>
            <a:ext cx="3517900" cy="1012825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For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example this picture displays data of Andaman and Nicobar Islands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71844" y="3342394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cxnSp>
        <p:nvCxnSpPr>
          <p:cNvPr id="12" name="直接连接符 11"/>
          <p:cNvCxnSpPr/>
          <p:nvPr/>
        </p:nvCxnSpPr>
        <p:spPr>
          <a:xfrm>
            <a:off x="633739" y="4265930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sp>
        <p:nvSpPr>
          <p:cNvPr id="3" name="文本框 2"/>
          <p:cNvSpPr txBox="1"/>
          <p:nvPr/>
        </p:nvSpPr>
        <p:spPr>
          <a:xfrm>
            <a:off x="3184525" y="445770"/>
            <a:ext cx="5630545" cy="45656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buClrTx/>
              <a:buSzTx/>
              <a:buFontTx/>
              <a:defRPr/>
            </a:pPr>
            <a:r>
              <a:rPr lang="en-US" altLang="zh-CN" b="1" spc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Process and </a:t>
            </a:r>
            <a:r>
              <a:rPr lang="en-US" altLang="zh-CN" b="1" spc="0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Function</a:t>
            </a:r>
            <a:endParaRPr lang="en-US" altLang="zh-CN" b="1" spc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22" name="62"/>
          <p:cNvSpPr txBox="1"/>
          <p:nvPr/>
        </p:nvSpPr>
        <p:spPr>
          <a:xfrm flipH="1">
            <a:off x="9048040" y="3532505"/>
            <a:ext cx="3135630" cy="145796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In this picture we can visualize sub stats of Andhra Pradesh </a:t>
            </a:r>
            <a:endParaRPr kumimoji="0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2072890924" name="Picture 18" descr="Screenshot_1621495923"/>
          <p:cNvPicPr>
            <a:picLocks noChangeAspect="1"/>
          </p:cNvPicPr>
          <p:nvPr/>
        </p:nvPicPr>
        <p:blipFill>
          <a:blip r:embed="rId2"/>
          <a:srcRect t="8537" b="6175"/>
          <a:stretch>
            <a:fillRect/>
          </a:stretch>
        </p:blipFill>
        <p:spPr>
          <a:xfrm>
            <a:off x="3504928" y="1196228"/>
            <a:ext cx="2736780" cy="4929617"/>
          </a:xfrm>
          <a:prstGeom prst="rect">
            <a:avLst/>
          </a:prstGeom>
        </p:spPr>
      </p:pic>
      <p:pic>
        <p:nvPicPr>
          <p:cNvPr id="4" name="Picture 23" descr="Screenshot_1621495942"/>
          <p:cNvPicPr>
            <a:picLocks noChangeAspect="1"/>
          </p:cNvPicPr>
          <p:nvPr/>
        </p:nvPicPr>
        <p:blipFill>
          <a:blip r:embed="rId3"/>
          <a:srcRect t="7769" b="6724"/>
          <a:stretch>
            <a:fillRect/>
          </a:stretch>
        </p:blipFill>
        <p:spPr>
          <a:xfrm>
            <a:off x="6237455" y="1174426"/>
            <a:ext cx="2879725" cy="4929617"/>
          </a:xfrm>
          <a:prstGeom prst="rect">
            <a:avLst/>
          </a:prstGeom>
        </p:spPr>
      </p:pic>
      <p:cxnSp>
        <p:nvCxnSpPr>
          <p:cNvPr id="13" name="直接连接符 10"/>
          <p:cNvCxnSpPr/>
          <p:nvPr/>
        </p:nvCxnSpPr>
        <p:spPr>
          <a:xfrm>
            <a:off x="9048040" y="4320465"/>
            <a:ext cx="2966720" cy="3175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sp>
        <p:nvSpPr>
          <p:cNvPr id="16" name="文本框 9"/>
          <p:cNvSpPr txBox="1"/>
          <p:nvPr/>
        </p:nvSpPr>
        <p:spPr>
          <a:xfrm>
            <a:off x="4299335" y="157891"/>
            <a:ext cx="3593330" cy="419246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fontAlgn="base">
              <a:defRPr/>
            </a:pPr>
            <a:r>
              <a:rPr lang="en-US" altLang="zh-CN" sz="2400" b="1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Process and Function</a:t>
            </a:r>
          </a:p>
        </p:txBody>
      </p:sp>
      <p:sp>
        <p:nvSpPr>
          <p:cNvPr id="19" name="文本框 9"/>
          <p:cNvSpPr txBox="1"/>
          <p:nvPr/>
        </p:nvSpPr>
        <p:spPr>
          <a:xfrm>
            <a:off x="5126176" y="703308"/>
            <a:ext cx="1939648" cy="390408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algn="ctr" fontAlgn="base">
              <a:defRPr/>
            </a:pPr>
            <a:r>
              <a:rPr lang="en-US" altLang="zh-CN" sz="2000" b="1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Live Updates</a:t>
            </a:r>
            <a:endParaRPr lang="en-US" altLang="zh-CN" sz="2000" b="1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cxnSp>
        <p:nvCxnSpPr>
          <p:cNvPr id="20" name="直接连接符 10"/>
          <p:cNvCxnSpPr/>
          <p:nvPr/>
        </p:nvCxnSpPr>
        <p:spPr>
          <a:xfrm>
            <a:off x="9074792" y="3536558"/>
            <a:ext cx="2966720" cy="3175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/>
          <p:nvPr/>
        </p:nvSpPr>
        <p:spPr>
          <a:xfrm>
            <a:off x="4608000" y="648000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pc="1200">
                <a:solidFill>
                  <a:prstClr val="white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23" name="文本框 2"/>
          <p:cNvSpPr txBox="1"/>
          <p:nvPr/>
        </p:nvSpPr>
        <p:spPr>
          <a:xfrm>
            <a:off x="4569810" y="432652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dist"/>
            <a:r>
              <a:rPr lang="zh-CN" altLang="en-US" sz="2800" spc="1200">
                <a:solidFill>
                  <a:schemeClr val="bg1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8" name="62"/>
          <p:cNvSpPr txBox="1"/>
          <p:nvPr/>
        </p:nvSpPr>
        <p:spPr>
          <a:xfrm flipH="1">
            <a:off x="863598" y="2281709"/>
            <a:ext cx="2778125" cy="1042670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>
                <a:latin typeface="Arial" panose="020B0604020202020204" pitchFamily="34" charset="0"/>
                <a:ea typeface="Arial" panose="020B0604020202020204" pitchFamily="34" charset="0"/>
              </a:rPr>
              <a:t>The search section in this app contains helpline numbers and data from all states of </a:t>
            </a:r>
            <a:r>
              <a:rPr lang="en-US" altLang="zh-CN" sz="1400" smtClean="0">
                <a:latin typeface="Arial" panose="020B0604020202020204" pitchFamily="34" charset="0"/>
                <a:ea typeface="Arial" panose="020B0604020202020204" pitchFamily="34" charset="0"/>
              </a:rPr>
              <a:t>India.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52"/>
          <p:cNvSpPr txBox="1"/>
          <p:nvPr/>
        </p:nvSpPr>
        <p:spPr>
          <a:xfrm flipH="1">
            <a:off x="671843" y="3398520"/>
            <a:ext cx="2969880" cy="775547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User can select any state to </a:t>
            </a:r>
            <a:r>
              <a:rPr lang="en-US" sz="1400" smtClean="0"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view the state’s helpline </a:t>
            </a: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info </a:t>
            </a:r>
            <a:r>
              <a:rPr lang="en-US" sz="1400" smtClean="0"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and aid.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42"/>
          <p:cNvSpPr txBox="1"/>
          <p:nvPr/>
        </p:nvSpPr>
        <p:spPr>
          <a:xfrm flipH="1">
            <a:off x="372538" y="4262061"/>
            <a:ext cx="3307292" cy="1012825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For 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</a:rPr>
              <a:t>example </a:t>
            </a:r>
            <a:r>
              <a:rPr lang="en-US" sz="1400" noProof="0" smtClean="0">
                <a:latin typeface="Arial" panose="020B0604020202020204" pitchFamily="34" charset="0"/>
                <a:ea typeface="Arial" panose="020B0604020202020204" pitchFamily="34" charset="0"/>
              </a:rPr>
              <a:t>the third picture here displays the helpline details and aids from Mumbai, Maharashtra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71843" y="3398520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cxnSp>
        <p:nvCxnSpPr>
          <p:cNvPr id="12" name="直接连接符 11"/>
          <p:cNvCxnSpPr/>
          <p:nvPr/>
        </p:nvCxnSpPr>
        <p:spPr>
          <a:xfrm>
            <a:off x="652790" y="4177395"/>
            <a:ext cx="3007986" cy="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</a:ln>
          <a:effectLst/>
        </p:spPr>
      </p:cxnSp>
      <p:sp>
        <p:nvSpPr>
          <p:cNvPr id="3" name="文本框 2"/>
          <p:cNvSpPr txBox="1"/>
          <p:nvPr/>
        </p:nvSpPr>
        <p:spPr>
          <a:xfrm>
            <a:off x="3184525" y="445770"/>
            <a:ext cx="5630545" cy="45656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buClrTx/>
              <a:buSzTx/>
              <a:buFontTx/>
              <a:defRPr/>
            </a:pPr>
            <a:r>
              <a:rPr lang="en-US" altLang="zh-CN" b="1" spc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Process and </a:t>
            </a:r>
            <a:r>
              <a:rPr lang="en-US" altLang="zh-CN" b="1" spc="0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Function</a:t>
            </a:r>
            <a:endParaRPr lang="en-US" altLang="zh-CN" b="1" spc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760" b="6043"/>
          <a:stretch/>
        </p:blipFill>
        <p:spPr>
          <a:xfrm>
            <a:off x="4279909" y="1505246"/>
            <a:ext cx="2280790" cy="4435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299" t="249" r="2636" b="1168"/>
          <a:stretch/>
        </p:blipFill>
        <p:spPr>
          <a:xfrm>
            <a:off x="6672650" y="1505246"/>
            <a:ext cx="2430881" cy="44354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970" r="2440"/>
          <a:stretch/>
        </p:blipFill>
        <p:spPr>
          <a:xfrm>
            <a:off x="9354801" y="1505246"/>
            <a:ext cx="2290514" cy="4435460"/>
          </a:xfrm>
          <a:prstGeom prst="rect">
            <a:avLst/>
          </a:prstGeom>
        </p:spPr>
      </p:pic>
      <p:sp>
        <p:nvSpPr>
          <p:cNvPr id="16" name="文本框 9"/>
          <p:cNvSpPr txBox="1"/>
          <p:nvPr/>
        </p:nvSpPr>
        <p:spPr>
          <a:xfrm>
            <a:off x="4299335" y="157891"/>
            <a:ext cx="3593330" cy="419246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fontAlgn="base">
              <a:defRPr/>
            </a:pPr>
            <a:r>
              <a:rPr lang="en-US" altLang="zh-CN" sz="2400" b="1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Process and Function</a:t>
            </a:r>
          </a:p>
        </p:txBody>
      </p:sp>
      <p:sp>
        <p:nvSpPr>
          <p:cNvPr id="17" name="文本框 9"/>
          <p:cNvSpPr txBox="1"/>
          <p:nvPr/>
        </p:nvSpPr>
        <p:spPr>
          <a:xfrm>
            <a:off x="5168509" y="703308"/>
            <a:ext cx="1854982" cy="390408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algn="ctr" fontAlgn="base">
              <a:defRPr/>
            </a:pPr>
            <a:r>
              <a:rPr lang="en-US" altLang="zh-CN" sz="2000" b="1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Search Page</a:t>
            </a:r>
            <a:endParaRPr lang="en-US" altLang="zh-CN" sz="2000" b="1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503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14862" y="1086093"/>
            <a:ext cx="1518560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err="1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Kotlin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8" name="1"/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1280785" y="1208237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>
                <a:solidFill>
                  <a:schemeClr val="bg1"/>
                </a:solidFill>
                <a:latin typeface="字魂59号-创粗黑"/>
                <a:ea typeface="字魂59号-创粗黑"/>
                <a:cs typeface="Arial Unicode MS" panose="020B0604020202020204" pitchFamily="34" charset="-122"/>
              </a:rPr>
              <a:t>1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-1" y="357462"/>
            <a:ext cx="5012268" cy="648000"/>
          </a:xfrm>
          <a:prstGeom prst="rect">
            <a:avLst/>
          </a:prstGeom>
          <a:solidFill>
            <a:srgbClr val="39619A"/>
          </a:solidFill>
        </p:spPr>
        <p:txBody>
          <a:bodyPr wrap="none" rtlCol="0">
            <a:noAutofit/>
          </a:bodyPr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Arial Black" panose="020B0A04020102020204" pitchFamily="34" charset="0"/>
                <a:ea typeface="+mj-ea"/>
              </a:rPr>
              <a:t>Technologies Used</a:t>
            </a:r>
            <a:endParaRPr lang="en-US" altLang="zh-CN" sz="3600">
              <a:solidFill>
                <a:schemeClr val="bg1"/>
              </a:solidFill>
              <a:latin typeface="Arial Black" panose="020B0A04020102020204" pitchFamily="34" charset="0"/>
              <a:ea typeface="+mj-ea"/>
            </a:endParaRPr>
          </a:p>
        </p:txBody>
      </p:sp>
      <p:pic>
        <p:nvPicPr>
          <p:cNvPr id="1028" name="Picture 4" descr="Android Studio on Behance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611" y="1697990"/>
            <a:ext cx="5472878" cy="346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280785" y="1830867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>
                <a:solidFill>
                  <a:schemeClr val="bg1"/>
                </a:solidFill>
                <a:latin typeface="字魂59号-创粗黑"/>
                <a:ea typeface="字魂59号-创粗黑"/>
                <a:cs typeface="Arial Unicode MS" panose="020B0604020202020204" pitchFamily="34" charset="-122"/>
              </a:rPr>
              <a:t>2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4" name="1"/>
          <p:cNvSpPr>
            <a:spLocks noChangeAspect="1"/>
          </p:cNvSpPr>
          <p:nvPr>
            <p:custDataLst>
              <p:tags r:id="rId4"/>
            </p:custDataLst>
          </p:nvPr>
        </p:nvSpPr>
        <p:spPr>
          <a:xfrm>
            <a:off x="1280785" y="2448533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3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5" name="1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280785" y="3072385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4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6" name="1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280785" y="3696237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5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7" name="1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283193" y="4325005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>
                <a:solidFill>
                  <a:schemeClr val="bg1"/>
                </a:solidFill>
                <a:latin typeface="字魂59号-创粗黑"/>
                <a:ea typeface="字魂59号-创粗黑"/>
                <a:cs typeface="Arial Unicode MS" panose="020B0604020202020204" pitchFamily="34" charset="-122"/>
              </a:rPr>
              <a:t>6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8" name="1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280785" y="4953773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9号-创粗黑"/>
                <a:ea typeface="字魂59号-创粗黑"/>
                <a:cs typeface="Arial Unicode MS" panose="020B0604020202020204" pitchFamily="34" charset="-122"/>
              </a:rPr>
              <a:t>7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29" name="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280785" y="5582541"/>
            <a:ext cx="489874" cy="489860"/>
          </a:xfrm>
          <a:prstGeom prst="diamond">
            <a:avLst/>
          </a:prstGeom>
          <a:solidFill>
            <a:srgbClr val="39619A"/>
          </a:solidFill>
          <a:ln w="25400" cap="flat" cmpd="sng" algn="ctr">
            <a:noFill/>
            <a:prstDash val="solid"/>
          </a:ln>
          <a:effectLst/>
        </p:spPr>
        <p:txBody>
          <a:bodyPr wrap="square" lIns="91458" tIns="45729" rIns="91458" bIns="45729" rtlCol="0" anchor="ctr"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>
                <a:solidFill>
                  <a:schemeClr val="bg1"/>
                </a:solidFill>
                <a:latin typeface="字魂59号-创粗黑"/>
                <a:ea typeface="字魂59号-创粗黑"/>
                <a:cs typeface="Arial Unicode MS" panose="020B0604020202020204" pitchFamily="34" charset="-122"/>
              </a:rPr>
              <a:t>8</a:t>
            </a: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9号-创粗黑"/>
              <a:ea typeface="字魂59号-创粗黑"/>
              <a:cs typeface="Arial Unicode MS" panose="020B0604020202020204" pitchFamily="34" charset="-122"/>
            </a:endParaRPr>
          </a:p>
        </p:txBody>
      </p:sp>
      <p:sp>
        <p:nvSpPr>
          <p:cNvPr id="30" name="12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2014862" y="1676945"/>
            <a:ext cx="1194963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err="1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Koin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1" name="12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1972126" y="2262936"/>
            <a:ext cx="3570718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MVVM </a:t>
            </a: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Architecture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2" name="12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972126" y="2842050"/>
            <a:ext cx="2287566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err="1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AndroidX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3" name="12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972126" y="3477633"/>
            <a:ext cx="2114452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Retrofit </a:t>
            </a: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2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4" name="12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1929389" y="4141659"/>
            <a:ext cx="3207056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Material </a:t>
            </a: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Design 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5" name="12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1929389" y="4779587"/>
            <a:ext cx="3794078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Moshi </a:t>
            </a: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JSON Parser 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6" name="12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1929389" y="5443613"/>
            <a:ext cx="6300211" cy="76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lvl="0">
              <a:lnSpc>
                <a:spcPct val="100000"/>
              </a:lnSpc>
              <a:buNone/>
            </a:pPr>
            <a:r>
              <a:rPr lang="en-US" altLang="zh-CN" sz="2400" b="1" spc="300" smtClean="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Android </a:t>
            </a:r>
            <a:r>
              <a:rPr lang="en-US" altLang="zh-CN" sz="2400" b="1" spc="300">
                <a:solidFill>
                  <a:srgbClr val="39619A"/>
                </a:solidFill>
                <a:latin typeface="Arial" panose="020B0604020202020204" pitchFamily="34" charset="0"/>
                <a:ea typeface="Microsoft YaHei" panose="020B0503020204020204" charset="-122"/>
                <a:cs typeface="Arial" panose="020B0604020202020204" pitchFamily="34" charset="0"/>
              </a:rPr>
              <a:t>Architecture Component</a:t>
            </a:r>
            <a:endParaRPr kumimoji="0" lang="en-US" altLang="zh-CN" sz="2400" b="1" i="0" u="none" strike="noStrike" cap="none" spc="300" normalizeH="0" baseline="0">
              <a:solidFill>
                <a:srgbClr val="39619A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14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/>
          <p:nvPr/>
        </p:nvSpPr>
        <p:spPr>
          <a:xfrm>
            <a:off x="4569900" y="638475"/>
            <a:ext cx="3231285" cy="1379855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spc="1200">
                <a:solidFill>
                  <a:prstClr val="white"/>
                </a:solidFill>
                <a:latin typeface="字魂35号-经典雅黑" pitchFamily="2" charset="-122"/>
                <a:ea typeface="字魂35号-经典雅黑" pitchFamily="2" charset="-122"/>
              </a:rPr>
              <a:t>The New Coronavirus</a:t>
            </a:r>
          </a:p>
        </p:txBody>
      </p:sp>
      <p:sp>
        <p:nvSpPr>
          <p:cNvPr id="26" name="矩形 25"/>
          <p:cNvSpPr/>
          <p:nvPr/>
        </p:nvSpPr>
        <p:spPr>
          <a:xfrm>
            <a:off x="610603" y="1889064"/>
            <a:ext cx="5009190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CN" sz="1400" ker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Thanks to The Ministry of Health &amp; welfare for the 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data (</a:t>
            </a:r>
            <a:r>
              <a:rPr lang="en-US" altLang="zh-CN" sz="1400" kern="0" err="1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mohfw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)</a:t>
            </a:r>
            <a:endParaRPr kumimoji="0" lang="zh-CN" altLang="en-US" sz="140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32"/>
          <p:cNvSpPr txBox="1"/>
          <p:nvPr/>
        </p:nvSpPr>
        <p:spPr>
          <a:xfrm>
            <a:off x="1356120" y="2377562"/>
            <a:ext cx="711220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66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29" name="TextBox 32"/>
          <p:cNvSpPr txBox="1"/>
          <p:nvPr/>
        </p:nvSpPr>
        <p:spPr>
          <a:xfrm>
            <a:off x="1329616" y="3414545"/>
            <a:ext cx="711220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66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31" name="TextBox 32"/>
          <p:cNvSpPr txBox="1"/>
          <p:nvPr/>
        </p:nvSpPr>
        <p:spPr>
          <a:xfrm>
            <a:off x="1336242" y="5448753"/>
            <a:ext cx="711220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66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04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798" y="983149"/>
            <a:ext cx="5835736" cy="241478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98" y="3043026"/>
            <a:ext cx="5835736" cy="3523122"/>
          </a:xfrm>
          <a:prstGeom prst="rect">
            <a:avLst/>
          </a:prstGeom>
        </p:spPr>
      </p:pic>
      <p:sp>
        <p:nvSpPr>
          <p:cNvPr id="34" name="矩形 25"/>
          <p:cNvSpPr/>
          <p:nvPr/>
        </p:nvSpPr>
        <p:spPr>
          <a:xfrm>
            <a:off x="316946" y="3139402"/>
            <a:ext cx="5404964" cy="5170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CN" sz="1400" ker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Thanks to 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[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  <a:hlinkClick r:id="rId4" action="ppaction://hlinkfile"/>
              </a:rPr>
              <a:t>COVID19India.org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] (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  <a:hlinkClick r:id="rId5"/>
              </a:rPr>
              <a:t>https://github.com/covid19india/api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) </a:t>
            </a:r>
            <a:r>
              <a:rPr lang="en-US" altLang="zh-CN" sz="1400" ker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for open-source 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API.</a:t>
            </a:r>
            <a:endParaRPr kumimoji="0" lang="zh-CN" altLang="en-US" sz="140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矩形 25"/>
          <p:cNvSpPr/>
          <p:nvPr/>
        </p:nvSpPr>
        <p:spPr>
          <a:xfrm>
            <a:off x="220923" y="4468280"/>
            <a:ext cx="5597010" cy="2585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CN" sz="1400" ker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Thanks to 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  <a:hlinkClick r:id="rId6"/>
              </a:rPr>
              <a:t>https://www.covid19india.org/</a:t>
            </a:r>
            <a:r>
              <a:rPr lang="en-US" altLang="zh-CN" sz="1400" kern="0" smtClea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 for </a:t>
            </a:r>
            <a:r>
              <a:rPr lang="en-US" altLang="zh-CN" sz="1400" kern="0">
                <a:latin typeface="Arial" panose="020B0604020202020204" pitchFamily="34" charset="0"/>
                <a:ea typeface="Arial" panose="020B0604020202020204" pitchFamily="34" charset="0"/>
                <a:cs typeface="+mn-ea"/>
                <a:sym typeface="Arial" panose="020B0604020202020204" pitchFamily="34" charset="0"/>
              </a:rPr>
              <a:t>Real Time Data collection</a:t>
            </a:r>
            <a:endParaRPr kumimoji="0" lang="zh-CN" altLang="en-US" sz="140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5165597" y="181944"/>
            <a:ext cx="1860807" cy="419246"/>
          </a:xfrm>
          <a:prstGeom prst="roundRect">
            <a:avLst>
              <a:gd name="adj" fmla="val 50000"/>
            </a:avLst>
          </a:prstGeom>
          <a:solidFill>
            <a:srgbClr val="39619A"/>
          </a:solidFill>
          <a:effectLst/>
        </p:spPr>
        <p:txBody>
          <a:bodyPr wrap="square" lIns="91450" tIns="45725" rIns="91450" bIns="45725" rtlCol="0" anchor="ctr" anchorCtr="1">
            <a:noAutofit/>
          </a:bodyPr>
          <a:lstStyle/>
          <a:p>
            <a:pPr fontAlgn="base">
              <a:defRPr/>
            </a:pPr>
            <a:r>
              <a:rPr lang="en-US" altLang="zh-CN" sz="2400" b="1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Resources</a:t>
            </a:r>
            <a:endParaRPr lang="en-US" altLang="zh-CN" sz="2400" b="1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638</Words>
  <Application>Microsoft Office PowerPoint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 Unicode MS</vt:lpstr>
      <vt:lpstr>Microsoft YaHei</vt:lpstr>
      <vt:lpstr>Arial</vt:lpstr>
      <vt:lpstr>Arial Black</vt:lpstr>
      <vt:lpstr>Calibri</vt:lpstr>
      <vt:lpstr>等线</vt:lpstr>
      <vt:lpstr>等线 Light</vt:lpstr>
      <vt:lpstr>字魂35号-经典雅黑</vt:lpstr>
      <vt:lpstr>字魂59号-创粗黑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Administrator;Cha小薰</dc:creator>
  <cp:lastModifiedBy>Meet</cp:lastModifiedBy>
  <cp:revision>82</cp:revision>
  <dcterms:created xsi:type="dcterms:W3CDTF">2020-02-10T12:07:00Z</dcterms:created>
  <dcterms:modified xsi:type="dcterms:W3CDTF">2021-06-26T11:01:48Z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1033-11.2.0.10094</vt:lpwstr>
  </property>
</Properties>
</file>

<file path=docProps/thumbnail.jpeg>
</file>